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Tymek Braciszewski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04-05T15:11:57.540">
    <p:pos x="6000" y="0"/>
    <p:text>magnetic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cb9aeb7d02a0f4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cb9aeb7d02a0f4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9d05c48e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9d05c48e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23611d2c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23611d2c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926971d11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926971d1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3611d2b8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23611d2b8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1926971d1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1926971d1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1926971d11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1926971d1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926971d1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1926971d1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926971d11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1926971d1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1926971d11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1926971d11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1926971d11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1926971d1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1928412e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1928412e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216c8574b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216c8574b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9d50623b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19d50623b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cb9aeb7d02a0f4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cb9aeb7d02a0f4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cb9aeb7d02a0f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cb9aeb7d02a0f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cb9aeb7d02a0f4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cb9aeb7d02a0f4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cb9aeb7d02a0f4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cb9aeb7d02a0f4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cb9aeb7d02a0f4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cb9aeb7d02a0f4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9d05c48e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19d05c48e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9d05c48e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19d05c48e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9d05c48e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19d05c48e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ZhCPW36K8qUh9qLUyCs23azQVDX5ek7Y/view" TargetMode="External"/><Relationship Id="rId4" Type="http://schemas.openxmlformats.org/officeDocument/2006/relationships/image" Target="../media/image11.jpg"/><Relationship Id="rId5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utAWTyozxoo" TargetMode="External"/><Relationship Id="rId4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hyperlink" Target="http://drive.google.com/file/d/1nxJPuWxnXGpidl5Ax4G8E6eBxCBcUmJz/view" TargetMode="External"/><Relationship Id="rId5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g"/><Relationship Id="rId4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comments" Target="../comments/comment1.xml"/><Relationship Id="rId4" Type="http://schemas.openxmlformats.org/officeDocument/2006/relationships/image" Target="../media/image36.png"/><Relationship Id="rId5" Type="http://schemas.openxmlformats.org/officeDocument/2006/relationships/image" Target="../media/image29.png"/><Relationship Id="rId6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facebook.com/nurtband/" TargetMode="External"/><Relationship Id="rId4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18.png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13" y="6300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Tymek Braciszewski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Eryk Trzciński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0450" y="1895850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Interferencja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6" name="Google Shape;126;p22" title="sketch_220403a 2022-04-03 20-09-24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0575" y="102799"/>
            <a:ext cx="5463201" cy="327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 rotWithShape="1">
          <a:blip r:embed="rId5">
            <a:alphaModFix/>
          </a:blip>
          <a:srcRect b="0" l="7876" r="0" t="0"/>
          <a:stretch/>
        </p:blipFill>
        <p:spPr>
          <a:xfrm>
            <a:off x="150400" y="2115550"/>
            <a:ext cx="4210600" cy="292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Test your subwoofer! &#10;Watch out at your glass and stomach :D" id="134" name="Google Shape;134;p23" title="Bass Test 200 Hz with subwoof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8572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chemeClr val="accent6"/>
            </a:gs>
            <a:gs pos="100000">
              <a:srgbClr val="FFFFFF"/>
            </a:gs>
          </a:gsLst>
          <a:lin ang="8100019" scaled="0"/>
        </a:gra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Czym jest światło?								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0" name="Google Shape;140;p24"/>
          <p:cNvSpPr txBox="1"/>
          <p:nvPr>
            <p:ph idx="1" type="body"/>
          </p:nvPr>
        </p:nvSpPr>
        <p:spPr>
          <a:xfrm>
            <a:off x="3211975" y="1270325"/>
            <a:ext cx="2879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Izaak Newton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1643 - 1727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Christian Huygens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1629 - 1695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71575"/>
            <a:ext cx="2879450" cy="396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2200" y="1170125"/>
            <a:ext cx="2879400" cy="3774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chemeClr val="accent6"/>
            </a:gs>
            <a:gs pos="100000">
              <a:srgbClr val="FFFFFF"/>
            </a:gs>
          </a:gsLst>
          <a:lin ang="8100019" scaled="0"/>
        </a:gra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Czym jest światło?								Fala czy cząstka?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3211975" y="1270325"/>
            <a:ext cx="2879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Izaak Newton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1643 - 1727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Teoria cząstek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Christian Huygens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1629 - 1695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Teoria falowa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71575"/>
            <a:ext cx="2879450" cy="396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2200" y="1170125"/>
            <a:ext cx="2879400" cy="3774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>
            <p:ph type="title"/>
          </p:nvPr>
        </p:nvSpPr>
        <p:spPr>
          <a:xfrm>
            <a:off x="311700" y="273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Doświadczenie Younga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774800" y="1247775"/>
            <a:ext cx="4492475" cy="32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 title="sketch_220403a 2022-04-03 19-58-55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150" y="1146175"/>
            <a:ext cx="4572000" cy="3429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7"/>
          <p:cNvPicPr preferRelativeResize="0"/>
          <p:nvPr/>
        </p:nvPicPr>
        <p:blipFill rotWithShape="1">
          <a:blip r:embed="rId3">
            <a:alphaModFix/>
          </a:blip>
          <a:srcRect b="-12030" l="0" r="0" t="12030"/>
          <a:stretch/>
        </p:blipFill>
        <p:spPr>
          <a:xfrm>
            <a:off x="1375250" y="-107300"/>
            <a:ext cx="6393507" cy="329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564463" y="448712"/>
            <a:ext cx="2254175" cy="713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" y="0"/>
            <a:ext cx="628649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3025" y="109838"/>
            <a:ext cx="3194335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8"/>
          <p:cNvSpPr txBox="1"/>
          <p:nvPr/>
        </p:nvSpPr>
        <p:spPr>
          <a:xfrm>
            <a:off x="5004200" y="4018350"/>
            <a:ext cx="4053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 sz="2900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James Clerk Maxwell</a:t>
            </a:r>
            <a:endParaRPr sz="2900"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 sz="2900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1831-1879</a:t>
            </a:r>
            <a:endParaRPr sz="2900"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4" name="Google Shape;174;p28"/>
          <p:cNvSpPr txBox="1"/>
          <p:nvPr/>
        </p:nvSpPr>
        <p:spPr>
          <a:xfrm>
            <a:off x="50125" y="4264350"/>
            <a:ext cx="2005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Pierwsza w historii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fotografia w kolorze,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wykonana w 1861 roku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00FF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type="title"/>
          </p:nvPr>
        </p:nvSpPr>
        <p:spPr>
          <a:xfrm>
            <a:off x="411100" y="3564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Pole magnetyczne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0" name="Google Shape;180;p29"/>
          <p:cNvSpPr txBox="1"/>
          <p:nvPr>
            <p:ph idx="1" type="body"/>
          </p:nvPr>
        </p:nvSpPr>
        <p:spPr>
          <a:xfrm>
            <a:off x="4567899" y="765869"/>
            <a:ext cx="4183800" cy="19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9"/>
          <p:cNvPicPr preferRelativeResize="0"/>
          <p:nvPr/>
        </p:nvPicPr>
        <p:blipFill rotWithShape="1">
          <a:blip r:embed="rId4">
            <a:alphaModFix/>
          </a:blip>
          <a:srcRect b="18910" l="13819" r="13826" t="0"/>
          <a:stretch/>
        </p:blipFill>
        <p:spPr>
          <a:xfrm rot="-5400000">
            <a:off x="5454313" y="853412"/>
            <a:ext cx="3248525" cy="234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850" y="765888"/>
            <a:ext cx="4110050" cy="252121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9"/>
          <p:cNvSpPr txBox="1"/>
          <p:nvPr/>
        </p:nvSpPr>
        <p:spPr>
          <a:xfrm>
            <a:off x="358475" y="402225"/>
            <a:ext cx="572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Magnes permanentny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4" name="Google Shape;184;p29"/>
          <p:cNvSpPr txBox="1"/>
          <p:nvPr/>
        </p:nvSpPr>
        <p:spPr>
          <a:xfrm>
            <a:off x="6957400" y="3650738"/>
            <a:ext cx="572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Elektromagnes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5" name="Google Shape;18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47500" y="3772675"/>
            <a:ext cx="1047800" cy="10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 txBox="1"/>
          <p:nvPr>
            <p:ph type="title"/>
          </p:nvPr>
        </p:nvSpPr>
        <p:spPr>
          <a:xfrm>
            <a:off x="311700" y="18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Siła Lorentza - ruch elektronów</a:t>
            </a:r>
            <a:endParaRPr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1" name="Google Shape;19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30"/>
          <p:cNvPicPr preferRelativeResize="0"/>
          <p:nvPr/>
        </p:nvPicPr>
        <p:blipFill rotWithShape="1">
          <a:blip r:embed="rId3">
            <a:alphaModFix/>
          </a:blip>
          <a:srcRect b="0" l="1250" r="-1249" t="0"/>
          <a:stretch/>
        </p:blipFill>
        <p:spPr>
          <a:xfrm>
            <a:off x="0" y="936434"/>
            <a:ext cx="6542550" cy="42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8100" y="0"/>
            <a:ext cx="3505896" cy="420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420" y="0"/>
            <a:ext cx="78891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1"/>
          <p:cNvSpPr txBox="1"/>
          <p:nvPr>
            <p:ph idx="1" type="body"/>
          </p:nvPr>
        </p:nvSpPr>
        <p:spPr>
          <a:xfrm>
            <a:off x="719500" y="1142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694" y="2156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Światło            i           Dźwięk  </a:t>
            </a:r>
            <a:endParaRPr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40256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3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(i gitary)</a:t>
            </a:r>
            <a:endParaRPr i="1" sz="3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242500" y="4221875"/>
            <a:ext cx="734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71725"/>
            <a:ext cx="8229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32"/>
          <p:cNvPicPr preferRelativeResize="0"/>
          <p:nvPr/>
        </p:nvPicPr>
        <p:blipFill rotWithShape="1">
          <a:blip r:embed="rId4">
            <a:alphaModFix/>
          </a:blip>
          <a:srcRect b="2409" l="0" r="0" t="-2410"/>
          <a:stretch/>
        </p:blipFill>
        <p:spPr>
          <a:xfrm>
            <a:off x="-52928" y="-71728"/>
            <a:ext cx="3879225" cy="297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3833" y="393550"/>
            <a:ext cx="6216326" cy="41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3"/>
          <p:cNvSpPr txBox="1"/>
          <p:nvPr/>
        </p:nvSpPr>
        <p:spPr>
          <a:xfrm>
            <a:off x="238800" y="2156100"/>
            <a:ext cx="19563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Georgia"/>
                <a:ea typeface="Georgia"/>
                <a:cs typeface="Georgia"/>
                <a:sym typeface="Georgia"/>
              </a:rPr>
              <a:t>Elektrony</a:t>
            </a:r>
            <a:r>
              <a:rPr lang="pl">
                <a:latin typeface="Georgia"/>
                <a:ea typeface="Georgia"/>
                <a:cs typeface="Georgia"/>
                <a:sym typeface="Georgia"/>
              </a:rPr>
              <a:t> w strunie porusza siła Lorentza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5" name="Google Shape;215;p33"/>
          <p:cNvSpPr txBox="1"/>
          <p:nvPr/>
        </p:nvSpPr>
        <p:spPr>
          <a:xfrm>
            <a:off x="2516650" y="2048250"/>
            <a:ext cx="17175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Georgia"/>
                <a:ea typeface="Georgia"/>
                <a:cs typeface="Georgia"/>
                <a:sym typeface="Georgia"/>
              </a:rPr>
              <a:t>Ruchome elektrony wytwarzają pole magnetyczne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6" name="Google Shape;216;p33"/>
          <p:cNvSpPr txBox="1"/>
          <p:nvPr/>
        </p:nvSpPr>
        <p:spPr>
          <a:xfrm>
            <a:off x="4632450" y="2048250"/>
            <a:ext cx="18270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Georgia"/>
                <a:ea typeface="Georgia"/>
                <a:cs typeface="Georgia"/>
                <a:sym typeface="Georgia"/>
              </a:rPr>
              <a:t>Pole magnetyczne porusza elektronami w cewce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7" name="Google Shape;217;p33"/>
          <p:cNvSpPr txBox="1"/>
          <p:nvPr/>
        </p:nvSpPr>
        <p:spPr>
          <a:xfrm>
            <a:off x="6842700" y="2048250"/>
            <a:ext cx="21072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Georgia"/>
                <a:ea typeface="Georgia"/>
                <a:cs typeface="Georgia"/>
                <a:sym typeface="Georgia"/>
              </a:rPr>
              <a:t>Drgania ładunków zamieniane są w dźwięk wzmacniaczem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218" name="Google Shape;218;p33"/>
          <p:cNvCxnSpPr>
            <a:endCxn id="215" idx="0"/>
          </p:cNvCxnSpPr>
          <p:nvPr/>
        </p:nvCxnSpPr>
        <p:spPr>
          <a:xfrm flipH="1" rot="10800000">
            <a:off x="1222300" y="2048250"/>
            <a:ext cx="2153100" cy="119400"/>
          </a:xfrm>
          <a:prstGeom prst="bentConnector4">
            <a:avLst>
              <a:gd fmla="val 30058" name="adj1"/>
              <a:gd fmla="val 299435" name="adj2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9" name="Google Shape;219;p33"/>
          <p:cNvCxnSpPr>
            <a:stCxn id="215" idx="2"/>
            <a:endCxn id="216" idx="2"/>
          </p:cNvCxnSpPr>
          <p:nvPr/>
        </p:nvCxnSpPr>
        <p:spPr>
          <a:xfrm flipH="1" rot="-5400000">
            <a:off x="4460350" y="1794600"/>
            <a:ext cx="600" cy="2170500"/>
          </a:xfrm>
          <a:prstGeom prst="bentConnector3">
            <a:avLst>
              <a:gd fmla="val 3968750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0" name="Google Shape;220;p33"/>
          <p:cNvCxnSpPr>
            <a:stCxn id="216" idx="0"/>
            <a:endCxn id="217" idx="0"/>
          </p:cNvCxnSpPr>
          <p:nvPr/>
        </p:nvCxnSpPr>
        <p:spPr>
          <a:xfrm flipH="1" rot="-5400000">
            <a:off x="6720900" y="873300"/>
            <a:ext cx="600" cy="2350500"/>
          </a:xfrm>
          <a:prstGeom prst="bentConnector3">
            <a:avLst>
              <a:gd fmla="val -3968750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4125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34"/>
          <p:cNvPicPr preferRelativeResize="0"/>
          <p:nvPr/>
        </p:nvPicPr>
        <p:blipFill rotWithShape="1">
          <a:blip r:embed="rId3">
            <a:alphaModFix/>
          </a:blip>
          <a:srcRect b="15846" l="9201" r="17656" t="15846"/>
          <a:stretch/>
        </p:blipFill>
        <p:spPr>
          <a:xfrm>
            <a:off x="311700" y="1775800"/>
            <a:ext cx="3926200" cy="244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4687" y="120325"/>
            <a:ext cx="3288626" cy="409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4"/>
          <p:cNvSpPr txBox="1"/>
          <p:nvPr/>
        </p:nvSpPr>
        <p:spPr>
          <a:xfrm>
            <a:off x="5604700" y="4220150"/>
            <a:ext cx="3288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Richard Feynman</a:t>
            </a:r>
            <a:endParaRPr sz="21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0" name="Google Shape;230;p34"/>
          <p:cNvSpPr txBox="1"/>
          <p:nvPr/>
        </p:nvSpPr>
        <p:spPr>
          <a:xfrm>
            <a:off x="-1092000" y="4220150"/>
            <a:ext cx="3288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Gerris lacustris</a:t>
            </a:r>
            <a:endParaRPr sz="21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/>
          <p:nvPr>
            <p:ph idx="1" type="subTitle"/>
          </p:nvPr>
        </p:nvSpPr>
        <p:spPr>
          <a:xfrm>
            <a:off x="4007950" y="1730475"/>
            <a:ext cx="5092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u="sng">
                <a:solidFill>
                  <a:schemeClr val="hlink"/>
                </a:solidFill>
                <a:hlinkClick r:id="rId3"/>
              </a:rPr>
              <a:t>https://www.facebook.com/nurtband</a:t>
            </a:r>
            <a:r>
              <a:rPr lang="pl"/>
              <a:t>/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https://www.instagram.com/nurt_band/</a:t>
            </a:r>
            <a:endParaRPr/>
          </a:p>
        </p:txBody>
      </p:sp>
      <p:pic>
        <p:nvPicPr>
          <p:cNvPr id="236" name="Google Shape;23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676775"/>
            <a:ext cx="3696250" cy="369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731" y="779863"/>
            <a:ext cx="2933475" cy="358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2175" y="800313"/>
            <a:ext cx="2933476" cy="3542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7350" y="1335431"/>
            <a:ext cx="4238825" cy="247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949" y="829625"/>
            <a:ext cx="2536601" cy="3484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9447" y="1114037"/>
            <a:ext cx="3434751" cy="29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14025"/>
            <a:ext cx="3887234" cy="291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950" y="792976"/>
            <a:ext cx="8024251" cy="35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488325" y="445025"/>
            <a:ext cx="505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Czym jest dźwięk?</a:t>
            </a:r>
            <a:endParaRPr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488325" y="3639550"/>
            <a:ext cx="40716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>
                <a:solidFill>
                  <a:schemeClr val="lt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_</a:t>
            </a:r>
            <a:r>
              <a:rPr lang="pl" sz="25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Pitagoras z Krotony _</a:t>
            </a:r>
            <a:endParaRPr sz="25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2500">
                <a:solidFill>
                  <a:schemeClr val="dk1"/>
                </a:solidFill>
                <a:highlight>
                  <a:srgbClr val="FFFFFF"/>
                </a:highlight>
              </a:rPr>
              <a:t>_~ VI wiek naszej ery </a:t>
            </a:r>
            <a:r>
              <a:rPr lang="pl" sz="2500">
                <a:solidFill>
                  <a:schemeClr val="lt1"/>
                </a:solidFill>
                <a:highlight>
                  <a:srgbClr val="FFFFFF"/>
                </a:highlight>
              </a:rPr>
              <a:t>_</a:t>
            </a:r>
            <a:endParaRPr sz="2500">
              <a:solidFill>
                <a:schemeClr val="lt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475" y="161313"/>
            <a:ext cx="3119126" cy="48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7100" y="1664900"/>
            <a:ext cx="2551776" cy="331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340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9035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8050" y="0"/>
            <a:ext cx="4295950" cy="307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8050" y="3071000"/>
            <a:ext cx="4295950" cy="302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260675" y="110300"/>
            <a:ext cx="3920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Fale dźwiękowe</a:t>
            </a:r>
            <a:endParaRPr sz="2300"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1"/>
          <p:cNvPicPr preferRelativeResize="0"/>
          <p:nvPr/>
        </p:nvPicPr>
        <p:blipFill rotWithShape="1">
          <a:blip r:embed="rId3">
            <a:alphaModFix/>
          </a:blip>
          <a:srcRect b="0" l="14203" r="14203" t="0"/>
          <a:stretch/>
        </p:blipFill>
        <p:spPr>
          <a:xfrm>
            <a:off x="4856825" y="581013"/>
            <a:ext cx="3975476" cy="398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725" y="630200"/>
            <a:ext cx="4983633" cy="388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